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768"/>
    <a:srgbClr val="E4A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40B5B-E3C0-2A47-BE6E-DE4059EA59FB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5EB24-950C-4743-91F7-2A436F970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5EB24-950C-4743-91F7-2A436F9706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63C4-5AE3-A04C-A7AB-F6DB175CF4BC}" type="datetimeFigureOut">
              <a:rPr lang="en-US" smtClean="0"/>
              <a:t>2/24/15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D89-C360-D545-9F3A-54DEFA386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81579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856" y="3065386"/>
            <a:ext cx="6466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1B3768"/>
                </a:solidFill>
                <a:latin typeface="Neutraface Text Demi"/>
                <a:cs typeface="Neutraface Text Demi"/>
              </a:rPr>
              <a:t>MaineCare</a:t>
            </a:r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 Initiatives Supported Through</a:t>
            </a:r>
          </a:p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The State </a:t>
            </a:r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Innovation Model</a:t>
            </a:r>
            <a:endParaRPr lang="en-US" sz="28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  <p:pic>
        <p:nvPicPr>
          <p:cNvPr id="3" name="Picture 2" descr="sim logo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47" y="1629116"/>
            <a:ext cx="2897957" cy="1102131"/>
          </a:xfrm>
          <a:prstGeom prst="rect">
            <a:avLst/>
          </a:prstGeom>
        </p:spPr>
      </p:pic>
      <p:pic>
        <p:nvPicPr>
          <p:cNvPr id="2" name="Picture 1" descr="MaineCare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92" y="1629115"/>
            <a:ext cx="2976370" cy="9629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0256" y="4240468"/>
            <a:ext cx="6466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Stefanie Nadeau, Director</a:t>
            </a: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Office of </a:t>
            </a:r>
            <a:r>
              <a:rPr lang="en-US" sz="2000" dirty="0" err="1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MaineCare</a:t>
            </a:r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 Services</a:t>
            </a:r>
            <a:endParaRPr lang="en-US" sz="2000" dirty="0">
              <a:solidFill>
                <a:srgbClr val="1B3768"/>
              </a:solidFill>
              <a:latin typeface="Neutraface Text Light"/>
              <a:cs typeface="Neutraface T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821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Maine PCMH Pilot/HH NEW Timeline!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24311"/>
              </p:ext>
            </p:extLst>
          </p:nvPr>
        </p:nvGraphicFramePr>
        <p:xfrm>
          <a:off x="380226" y="1730528"/>
          <a:ext cx="8382000" cy="388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445579"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2</a:t>
                      </a:r>
                      <a:endParaRPr lang="en-US" dirty="0"/>
                    </a:p>
                  </a:txBody>
                  <a:tcPr/>
                </a:tc>
              </a:tr>
              <a:tr h="34424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Issued</a:t>
                      </a:r>
                      <a:r>
                        <a:rPr lang="en-US" baseline="0" dirty="0" smtClean="0"/>
                        <a:t> Request for Applications.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State Plan Amendment approved by CMS.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Worked towards finalizing complex</a:t>
                      </a:r>
                      <a:r>
                        <a:rPr lang="en-US" baseline="0" dirty="0" smtClean="0"/>
                        <a:t> contracts with four AC covering 30,000 members.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Completed analytics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necessary  for summer 2014 start date.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Timely delivered all monthly reports to ACs; feedback from ACs has been extremely positive.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Revise benchmark</a:t>
                      </a:r>
                      <a:r>
                        <a:rPr lang="en-US" baseline="0" dirty="0" smtClean="0"/>
                        <a:t>s for Round 1 AC Year 2.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Round 2 postponed from 2015 to 2016.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Communication plan to generate provider interest in applying for Round 2.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856" y="2834488"/>
            <a:ext cx="646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Workforce Development</a:t>
            </a:r>
            <a:endParaRPr lang="en-US" sz="36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Workforce Development Under SIM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563" y="1350183"/>
            <a:ext cx="83026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Times New Roman" pitchFamily="18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9532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 things were clear when developing the SIM Grant application: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Healthcare workers were going to need to develop new skills and competencies in order to adapt to the new service models developing under SIM.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Intellectually and Developmentally Disabled (I/DD) are some of the highest utilizers of the healthcare system, but do to a duplication of service issue they would be largely carved out of the new service models. It was necessary to find a way for them to also benefit from the work of SIM.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I/DD Workforce Development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189650"/>
              </p:ext>
            </p:extLst>
          </p:nvPr>
        </p:nvGraphicFramePr>
        <p:xfrm>
          <a:off x="380226" y="1576592"/>
          <a:ext cx="8382000" cy="4377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445579"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2</a:t>
                      </a:r>
                      <a:endParaRPr lang="en-US" dirty="0"/>
                    </a:p>
                  </a:txBody>
                  <a:tcPr/>
                </a:tc>
              </a:tr>
              <a:tr h="34424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MaineCare</a:t>
                      </a:r>
                      <a:r>
                        <a:rPr lang="en-US" baseline="0" dirty="0" smtClean="0"/>
                        <a:t> and OADS convened a group of stakeholders that met over the course of three months.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Identified priority problems faced by this population and a work plan to address these problems.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 SIM Quarter 4 a contract was signed with Maine Developmental Disabilities Council (DDC) to accomplish work plan.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The DDC will: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Hold</a:t>
                      </a:r>
                      <a:r>
                        <a:rPr lang="en-US" baseline="0" dirty="0" smtClean="0"/>
                        <a:t> breakout sessions at the Quality Counts Learning Sessions, and Regional Forums to educate providers on topics like “Transitions of Care” and “Communication and Pain in Non-Verbal Patients”.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Developing a curriculum for case managers, direct service providers, and guardians that will teach them how act as “care coordinators” and interact with physical health providers.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BHH Workforce Development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64125"/>
              </p:ext>
            </p:extLst>
          </p:nvPr>
        </p:nvGraphicFramePr>
        <p:xfrm>
          <a:off x="380226" y="1576592"/>
          <a:ext cx="8382000" cy="388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445579"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2</a:t>
                      </a:r>
                      <a:endParaRPr lang="en-US" dirty="0"/>
                    </a:p>
                  </a:txBody>
                  <a:tcPr/>
                </a:tc>
              </a:tr>
              <a:tr h="3442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In SIM Quarter 3, SAMHS and the Office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MaineCare</a:t>
                      </a:r>
                      <a:r>
                        <a:rPr lang="en-US" baseline="0" dirty="0" smtClean="0"/>
                        <a:t> encumbered a contract with </a:t>
                      </a:r>
                      <a:r>
                        <a:rPr lang="en-US" baseline="0" dirty="0" err="1" smtClean="0"/>
                        <a:t>AdCare</a:t>
                      </a:r>
                      <a:r>
                        <a:rPr lang="en-US" baseline="0" dirty="0" smtClean="0"/>
                        <a:t> Educational Institute of Maine, Inc.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Develop a physical health component in the redesign of the MHRT/C curriculum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Identifying a list of core competencies for the Children’s BHH workforce.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new</a:t>
                      </a:r>
                      <a:r>
                        <a:rPr lang="en-US" baseline="0" dirty="0" smtClean="0"/>
                        <a:t> MHRT/C curriculum will be unveiled in June 2015.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The identified core competencies for Children’s BHH workforce will also be presented at that time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Recommendations for trainings will be presented help prepare the workforce to meet those competencies.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37856" y="2834488"/>
            <a:ext cx="6466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1B3768"/>
                </a:solidFill>
                <a:latin typeface="Neutraface Text Demi"/>
                <a:cs typeface="Neutraface Text Demi"/>
              </a:rPr>
              <a:t>MaineCar</a:t>
            </a:r>
            <a:r>
              <a:rPr lang="en-US" sz="3600" dirty="0" err="1" smtClean="0">
                <a:solidFill>
                  <a:srgbClr val="1B3768"/>
                </a:solidFill>
                <a:latin typeface="Neutraface Text Demi"/>
                <a:cs typeface="Neutraface Text Demi"/>
              </a:rPr>
              <a:t>e’s</a:t>
            </a:r>
            <a:r>
              <a:rPr lang="en-US" sz="36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Health Home Initiatives</a:t>
            </a:r>
            <a:endParaRPr lang="en-US" sz="36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</p:spTree>
    <p:extLst>
      <p:ext uri="{BB962C8B-B14F-4D97-AF65-F5344CB8AC3E}">
        <p14:creationId xmlns:p14="http://schemas.microsoft.com/office/powerpoint/2010/main" val="145052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856" y="2834488"/>
            <a:ext cx="64669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1B3768"/>
                </a:solidFill>
                <a:latin typeface="Neutraface Text Demi"/>
                <a:cs typeface="Neutraface Text Demi"/>
              </a:rPr>
              <a:t>MaineCar</a:t>
            </a:r>
            <a:r>
              <a:rPr lang="en-US" sz="3600" dirty="0" err="1" smtClean="0">
                <a:solidFill>
                  <a:srgbClr val="1B3768"/>
                </a:solidFill>
                <a:latin typeface="Neutraface Text Demi"/>
                <a:cs typeface="Neutraface Text Demi"/>
              </a:rPr>
              <a:t>e’s</a:t>
            </a:r>
            <a:r>
              <a:rPr lang="en-US" sz="36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Accountable Communities Initiative</a:t>
            </a:r>
            <a:endParaRPr lang="en-US" sz="36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Maine’s Health Homes – Stage A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7964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Cambria" pitchFamily="18" charset="0"/>
              </a:rPr>
              <a:t>		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Primary Care Health Home Practice (HHP)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Care Team (CCT)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 Homes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b="1" i="1" dirty="0" smtClean="0">
                <a:solidFill>
                  <a:srgbClr val="143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Serves adults and children with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2400" b="1" i="1" dirty="0" smtClean="0">
                <a:solidFill>
                  <a:srgbClr val="143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health conditions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2400" b="1" i="1" dirty="0" smtClean="0">
              <a:solidFill>
                <a:srgbClr val="143372"/>
              </a:solidFill>
              <a:latin typeface="Cambria" pitchFamily="18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solidFill>
                <a:srgbClr val="143372"/>
              </a:solidFill>
              <a:latin typeface="Cambria" pitchFamily="18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4140200" y="2234688"/>
            <a:ext cx="7620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2514600" y="3934433"/>
            <a:ext cx="762000" cy="522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Health Homes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4147" y="6205466"/>
            <a:ext cx="1869853" cy="65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507999"/>
              </p:ext>
            </p:extLst>
          </p:nvPr>
        </p:nvGraphicFramePr>
        <p:xfrm>
          <a:off x="380226" y="1525280"/>
          <a:ext cx="8382000" cy="503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551068"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2</a:t>
                      </a:r>
                      <a:endParaRPr lang="en-US" dirty="0"/>
                    </a:p>
                  </a:txBody>
                  <a:tcPr/>
                </a:tc>
              </a:tr>
              <a:tr h="4257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Implemented</a:t>
                      </a:r>
                      <a:r>
                        <a:rPr lang="en-US" baseline="0" dirty="0" smtClean="0"/>
                        <a:t> the Health Home Utilization Dashboard, allowing Health Homes access to MaineCare data to better identify gaps in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Reopened the Health Home application, adding 22 new practices to the initiative for a current total of 170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Established a regular auto-assignment process, adding 3500 new members over the course of the year for a current total of 52,000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Worked closely with providers, SIM partners, and Muskie School of Public Service to improve the Health Home Enrollment System Portal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Increase the number of providers participating in the Health Homes initiative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Increase the number of MaineCare members served by Health Homes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Improve the ability of</a:t>
                      </a:r>
                      <a:r>
                        <a:rPr lang="en-US" baseline="0" dirty="0" smtClean="0"/>
                        <a:t> Community Care Teams to serve MaineCare members with intense care coordination needs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Implement Health Home-specific quality reports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Maine’s Behavioral Health Homes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92776"/>
            <a:ext cx="8229600" cy="495300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Times New Roman" pitchFamily="18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69532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sz="2400" kern="0" dirty="0" smtClean="0">
                <a:latin typeface="Cambria" pitchFamily="18" charset="0"/>
              </a:rPr>
              <a:t>		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Behavioral Health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 Organization (BHHO)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Primary Care Practice (HHP)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Behavioral Health Homes 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4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b="1" i="1" kern="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Serves adults and children with significant behavioral health needs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20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400" kern="0" dirty="0" smtClean="0">
              <a:latin typeface="Cambria" pitchFamily="18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2195945" y="4697194"/>
            <a:ext cx="762000" cy="5222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4140200" y="2837604"/>
            <a:ext cx="762000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Behavioral Health Homes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74147" y="6205466"/>
            <a:ext cx="1869853" cy="652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60721"/>
              </p:ext>
            </p:extLst>
          </p:nvPr>
        </p:nvGraphicFramePr>
        <p:xfrm>
          <a:off x="380226" y="1525280"/>
          <a:ext cx="8382000" cy="480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551068"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 Year 2</a:t>
                      </a:r>
                      <a:endParaRPr lang="en-US" dirty="0"/>
                    </a:p>
                  </a:txBody>
                  <a:tcPr/>
                </a:tc>
              </a:tr>
              <a:tr h="42573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Finalized and obtained CMS approval for Behavioral Health Home State Plan Amendment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Developed and finalized </a:t>
                      </a:r>
                      <a:r>
                        <a:rPr lang="en-US" baseline="0" dirty="0" err="1" smtClean="0"/>
                        <a:t>MaineCare</a:t>
                      </a:r>
                      <a:r>
                        <a:rPr lang="en-US" baseline="0" dirty="0" smtClean="0"/>
                        <a:t> rule for the Behavioral Health Home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Opened the Behavioral Health Home application and approved the participation of 26 Behavioral health Home organizations (currently 24)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Enrolled approximately 2,000 adults and children in the BHH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Convened the BHH Work Group to support feedback from providers, consumers, families, and others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Increase the number of eligible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MaineCare</a:t>
                      </a:r>
                      <a:r>
                        <a:rPr lang="en-US" baseline="0" dirty="0" smtClean="0"/>
                        <a:t> members participating in Behavioral Health Homes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Work with providers and stakeholders to refine and implement the model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Implement Behavioral Health Home specific quality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Review cost and utilization data in order to stabilize and grow the service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856" y="2834488"/>
            <a:ext cx="64669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1B3768"/>
                </a:solidFill>
                <a:latin typeface="Neutraface Text Demi"/>
                <a:cs typeface="Neutraface Text Demi"/>
              </a:rPr>
              <a:t>MaineCar</a:t>
            </a:r>
            <a:r>
              <a:rPr lang="en-US" sz="3600" dirty="0" err="1" smtClean="0">
                <a:solidFill>
                  <a:srgbClr val="1B3768"/>
                </a:solidFill>
                <a:latin typeface="Neutraface Text Demi"/>
                <a:cs typeface="Neutraface Text Demi"/>
              </a:rPr>
              <a:t>e’s</a:t>
            </a:r>
            <a:r>
              <a:rPr lang="en-US" sz="36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Accountable Communities Initiative</a:t>
            </a:r>
            <a:endParaRPr lang="en-US" sz="36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333" y="250735"/>
            <a:ext cx="862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Accountable Communities</a:t>
            </a:r>
            <a:endParaRPr lang="en-US" sz="28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pic>
        <p:nvPicPr>
          <p:cNvPr id="7" name="Picture 6" descr="sim logo_fi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96" y="6205466"/>
            <a:ext cx="1454574" cy="55319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0560" y="1474992"/>
            <a:ext cx="83026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Times New Roman" pitchFamily="18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695325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00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Linked to “Develop New Payment Model” Strategic Pillar.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“AC” is a group of primary care practices -- and possibly other providers types -- represented by a “Lead Entity” that contracts with the Department.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Members are assigned to an AC based on where they get their primary care, and in a few cases, Emergency Department services.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“Total Cost of Care” benchmark is set for each AC.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AC can share in up to 50% of savings if savings are &gt; 2% (for 5000+ members) or 2.5% (1000-4999) members.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Exact amount of savings  depends on the AC’s quality score, made up of 18 different measures.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6324185465743918DDE83A58DB100" ma:contentTypeVersion="0" ma:contentTypeDescription="Create a new document." ma:contentTypeScope="" ma:versionID="fac230f68e94c253140146aa7308e1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B5215-D288-4796-B0CD-19699ACDE4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677DEF-F9A8-402F-99B1-51535EA37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5140F7-6AFA-403A-ABFD-040CF2A3CBEE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878</Words>
  <Application>Microsoft Macintosh PowerPoint</Application>
  <PresentationFormat>On-screen Show (4:3)</PresentationFormat>
  <Paragraphs>137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Maine Health Management Coalition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Trevor Putnoky</dc:creator>
  <cp:keywords/>
  <dc:description/>
  <cp:lastModifiedBy>Trevor Putnoky</cp:lastModifiedBy>
  <cp:revision>29</cp:revision>
  <dcterms:created xsi:type="dcterms:W3CDTF">2014-04-14T13:33:44Z</dcterms:created>
  <dcterms:modified xsi:type="dcterms:W3CDTF">2015-02-24T16:16:28Z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0x0101004256324185465743918DDE83A58DB100</vt:lpwstr>
  </property>
</Properties>
</file>